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9" r:id="rId2"/>
    <p:sldId id="257" r:id="rId3"/>
    <p:sldId id="258" r:id="rId4"/>
    <p:sldId id="261" r:id="rId5"/>
    <p:sldId id="260" r:id="rId6"/>
    <p:sldId id="265" r:id="rId7"/>
    <p:sldId id="264" r:id="rId8"/>
    <p:sldId id="262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7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E540BD-8532-4815-9FB6-36CAB73C94DB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C09CB-5854-42C9-BC00-016F4EA15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538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0494-840F-41E9-AC71-2CE1F1021438}" type="datetime1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3A8D-0397-406A-A00F-E2FCA91FE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71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E317-828A-4E01-81FF-AECD6886D044}" type="datetime1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3A8D-0397-406A-A00F-E2FCA91FE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893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8407-FC24-4855-B8A8-1A264FA2BDB6}" type="datetime1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3A8D-0397-406A-A00F-E2FCA91FE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263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A79C7-7E94-4368-A1A7-8A9DCC1FEB00}" type="datetime1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3A8D-0397-406A-A00F-E2FCA91FE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708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DF7D-39B1-41E4-A972-DFED7077B824}" type="datetime1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3A8D-0397-406A-A00F-E2FCA91FE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16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08D2-854A-4921-87E9-21CF2B8C4F61}" type="datetime1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3A8D-0397-406A-A00F-E2FCA91FE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68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B3977-BDCF-4634-A7AC-FEBA428A7A45}" type="datetime1">
              <a:rPr lang="en-US" smtClean="0"/>
              <a:t>1/10/2018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3A8D-0397-406A-A00F-E2FCA91FE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40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BFD1F-043F-4A16-8D52-858EF5A3C597}" type="datetime1">
              <a:rPr lang="en-US" smtClean="0"/>
              <a:t>1/10/2018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3A8D-0397-406A-A00F-E2FCA91FE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95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1B4BB-2B38-4CC6-B3A8-04867FE8898F}" type="datetime1">
              <a:rPr lang="en-US" smtClean="0"/>
              <a:t>1/10/2018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3A8D-0397-406A-A00F-E2FCA91FE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121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1119F-5987-44D8-8BED-F6B039C71BA7}" type="datetime1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3A8D-0397-406A-A00F-E2FCA91FE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604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8A231-54D6-4880-AC2B-71C3A8F17B91}" type="datetime1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3A8D-0397-406A-A00F-E2FCA91FE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795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98A1E-7DBF-43B0-BA3E-8DD243E21E45}" type="datetime1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33A8D-0397-406A-A00F-E2FCA91FE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764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486" y="697729"/>
            <a:ext cx="4891373" cy="12389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94192"/>
            <a:ext cx="7886700" cy="1325563"/>
          </a:xfrm>
        </p:spPr>
        <p:txBody>
          <a:bodyPr/>
          <a:lstStyle/>
          <a:p>
            <a:r>
              <a:rPr lang="en-US" dirty="0" smtClean="0"/>
              <a:t>Initial FE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857" y="1355982"/>
            <a:ext cx="6786898" cy="4983163"/>
          </a:xfrm>
        </p:spPr>
        <p:txBody>
          <a:bodyPr/>
          <a:lstStyle/>
          <a:p>
            <a:r>
              <a:rPr lang="en-US" dirty="0" smtClean="0"/>
              <a:t>Single blade modeled</a:t>
            </a:r>
          </a:p>
          <a:p>
            <a:pPr lvl="1"/>
            <a:r>
              <a:rPr lang="en-US" dirty="0" smtClean="0"/>
              <a:t>Full scale</a:t>
            </a:r>
          </a:p>
          <a:p>
            <a:pPr lvl="1"/>
            <a:r>
              <a:rPr lang="en-US" dirty="0" smtClean="0"/>
              <a:t>Elements: 79,200</a:t>
            </a:r>
          </a:p>
          <a:p>
            <a:pPr lvl="2"/>
            <a:r>
              <a:rPr lang="en-US" dirty="0" smtClean="0"/>
              <a:t>76,800 brick elements (C3D8I)</a:t>
            </a:r>
          </a:p>
          <a:p>
            <a:pPr lvl="2"/>
            <a:r>
              <a:rPr lang="en-US" dirty="0" smtClean="0"/>
              <a:t>2,400 wedge elements (C3D6)</a:t>
            </a:r>
          </a:p>
          <a:p>
            <a:r>
              <a:rPr lang="en-US" dirty="0" smtClean="0"/>
              <a:t>Composite material parameters </a:t>
            </a:r>
          </a:p>
          <a:p>
            <a:r>
              <a:rPr lang="en-US" dirty="0" smtClean="0"/>
              <a:t>Elements for structural plies with outer surface material orientations</a:t>
            </a:r>
          </a:p>
          <a:p>
            <a:pPr lvl="1"/>
            <a:r>
              <a:rPr lang="en-US" dirty="0"/>
              <a:t>Elements for </a:t>
            </a:r>
            <a:r>
              <a:rPr lang="en-US" dirty="0" smtClean="0"/>
              <a:t>core plies </a:t>
            </a:r>
            <a:r>
              <a:rPr lang="en-US" dirty="0"/>
              <a:t>with </a:t>
            </a:r>
            <a:r>
              <a:rPr lang="en-US" dirty="0" smtClean="0"/>
              <a:t>mid-surface material orientations</a:t>
            </a:r>
          </a:p>
          <a:p>
            <a:pPr lvl="1"/>
            <a:r>
              <a:rPr lang="en-US" dirty="0" smtClean="0"/>
              <a:t>Smeared material properties </a:t>
            </a:r>
            <a:r>
              <a:rPr lang="en-US" dirty="0"/>
              <a:t>used </a:t>
            </a:r>
            <a:r>
              <a:rPr lang="en-US" dirty="0">
                <a:solidFill>
                  <a:srgbClr val="FF0000"/>
                </a:solidFill>
              </a:rPr>
              <a:t>(estimated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9755" y="2040467"/>
            <a:ext cx="1680979" cy="45127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857" y="5845534"/>
            <a:ext cx="6490220" cy="3366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1822" y="2062581"/>
            <a:ext cx="1673645" cy="14067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04974" y="3401812"/>
            <a:ext cx="1496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All tang exterior nodes fixed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566632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077" y="140156"/>
            <a:ext cx="8384611" cy="846816"/>
          </a:xfrm>
        </p:spPr>
        <p:txBody>
          <a:bodyPr>
            <a:noAutofit/>
          </a:bodyPr>
          <a:lstStyle/>
          <a:p>
            <a:r>
              <a:rPr lang="en-US" sz="2800" dirty="0" smtClean="0"/>
              <a:t>Initial FEA: single full scale blade, “steady” CFD analysis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02236" y="6413274"/>
            <a:ext cx="2057400" cy="365125"/>
          </a:xfrm>
        </p:spPr>
        <p:txBody>
          <a:bodyPr/>
          <a:lstStyle/>
          <a:p>
            <a:fld id="{19D33A8D-0397-406A-A00F-E2FCA91FEF4D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99" y="1133188"/>
            <a:ext cx="4651830" cy="28665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22920"/>
          <a:stretch/>
        </p:blipFill>
        <p:spPr>
          <a:xfrm>
            <a:off x="203199" y="4246893"/>
            <a:ext cx="4511952" cy="23489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b="17459"/>
          <a:stretch/>
        </p:blipFill>
        <p:spPr>
          <a:xfrm>
            <a:off x="4855029" y="1133188"/>
            <a:ext cx="4143828" cy="26187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b="9788"/>
          <a:stretch/>
        </p:blipFill>
        <p:spPr>
          <a:xfrm>
            <a:off x="4855029" y="4117109"/>
            <a:ext cx="3868277" cy="254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139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384" y="178859"/>
            <a:ext cx="7886700" cy="1325563"/>
          </a:xfrm>
        </p:spPr>
        <p:txBody>
          <a:bodyPr/>
          <a:lstStyle/>
          <a:p>
            <a:r>
              <a:rPr lang="en-US" dirty="0" smtClean="0"/>
              <a:t>Interpolated FE data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47641" y="1493311"/>
          <a:ext cx="8657176" cy="378079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793111"/>
                <a:gridCol w="714915"/>
                <a:gridCol w="714915"/>
                <a:gridCol w="714915"/>
                <a:gridCol w="714915"/>
                <a:gridCol w="714915"/>
                <a:gridCol w="714915"/>
                <a:gridCol w="714915"/>
                <a:gridCol w="714915"/>
                <a:gridCol w="714915"/>
                <a:gridCol w="714915"/>
                <a:gridCol w="714915"/>
              </a:tblGrid>
              <a:tr h="290830">
                <a:tc rowSpan="2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mpd="sng">
                      <a:noFill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Steady</a:t>
                      </a:r>
                      <a:r>
                        <a:rPr lang="en-US" sz="11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– Speed (m/s)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 m/s unsteady – time step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2.0 and 2.6 unsteady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38100" cmpd="sng">
                      <a:noFill/>
                    </a:lnB>
                  </a:tcPr>
                </a:tc>
              </a:tr>
              <a:tr h="290830">
                <a:tc v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mpd="sng">
                      <a:noFill/>
                    </a:lnL>
                    <a:lnT w="381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2.2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2.4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2.6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2.8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3856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3870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3876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3146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4950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908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Fx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-2,679</a:t>
                      </a:r>
                      <a:endParaRPr lang="en-US" sz="11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82880" marT="952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-3,073</a:t>
                      </a:r>
                      <a:endParaRPr lang="en-US" sz="1100" b="0" i="0" u="none" strike="noStrike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82880" marT="952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-3,469</a:t>
                      </a:r>
                      <a:endParaRPr lang="en-US" sz="1100" b="0" i="0" u="none" strike="noStrike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82880" marT="952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-3,876</a:t>
                      </a:r>
                      <a:endParaRPr lang="en-US" sz="11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82880" marT="952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-4,273</a:t>
                      </a:r>
                      <a:endParaRPr lang="en-US" sz="1100" b="0" i="0" u="none" strike="noStrike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82880" marT="952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-4,666</a:t>
                      </a:r>
                      <a:endParaRPr lang="en-US" sz="1100" b="0" i="0" u="none" strike="noStrike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82880" marT="952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-5,550</a:t>
                      </a:r>
                    </a:p>
                  </a:txBody>
                  <a:tcPr marL="9525" marR="182880" marT="952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-5,538</a:t>
                      </a:r>
                    </a:p>
                  </a:txBody>
                  <a:tcPr marL="9525" marR="182880" marT="952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-5,526</a:t>
                      </a:r>
                    </a:p>
                  </a:txBody>
                  <a:tcPr marL="9525" marR="182880" marT="952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-3,298</a:t>
                      </a:r>
                    </a:p>
                  </a:txBody>
                  <a:tcPr marL="9525" marT="952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-4,671</a:t>
                      </a:r>
                    </a:p>
                  </a:txBody>
                  <a:tcPr marL="9525" marT="952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908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108</a:t>
                      </a:r>
                      <a:endParaRPr lang="en-US" sz="1100" b="0" i="0" u="none" strike="noStrike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129</a:t>
                      </a:r>
                      <a:endParaRPr lang="en-US" sz="1100" b="0" i="0" u="none" strike="noStrike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154</a:t>
                      </a:r>
                      <a:endParaRPr lang="en-US" sz="1100" b="0" i="0" u="none" strike="noStrike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181</a:t>
                      </a:r>
                      <a:endParaRPr lang="en-US" sz="1100" b="0" i="0" u="none" strike="noStrike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212</a:t>
                      </a:r>
                      <a:endParaRPr lang="en-US" sz="1100" b="0" i="0" u="none" strike="noStrike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247</a:t>
                      </a:r>
                      <a:endParaRPr lang="en-US" sz="1100" b="0" i="0" u="none" strike="noStrike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404</a:t>
                      </a: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406</a:t>
                      </a: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404</a:t>
                      </a: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9525" marT="9525" marB="0" anchor="ctr"/>
                </a:tc>
              </a:tr>
              <a:tr h="2908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484</a:t>
                      </a:r>
                      <a:endParaRPr lang="en-US" sz="1100" b="0" i="0" u="none" strike="noStrike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623</a:t>
                      </a:r>
                      <a:endParaRPr lang="en-US" sz="1100" b="0" i="0" u="none" strike="noStrike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784</a:t>
                      </a:r>
                      <a:endParaRPr lang="en-US" sz="1100" b="0" i="0" u="none" strike="noStrike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961</a:t>
                      </a:r>
                      <a:endParaRPr lang="en-US" sz="11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1,162</a:t>
                      </a:r>
                      <a:endParaRPr lang="en-US" sz="11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1,382</a:t>
                      </a:r>
                      <a:endParaRPr lang="en-US" sz="1100" b="0" i="0" u="none" strike="noStrike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1,969</a:t>
                      </a: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1,979</a:t>
                      </a: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1,983</a:t>
                      </a: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704</a:t>
                      </a: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1,401</a:t>
                      </a:r>
                    </a:p>
                  </a:txBody>
                  <a:tcPr marL="9525" marT="9525" marB="0" anchor="ctr"/>
                </a:tc>
              </a:tr>
              <a:tr h="2908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Ftotal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2,724</a:t>
                      </a: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3,138</a:t>
                      </a: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3,560</a:t>
                      </a: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3,998</a:t>
                      </a: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4,433</a:t>
                      </a: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4,873</a:t>
                      </a: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5,903</a:t>
                      </a: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5,895</a:t>
                      </a: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5,885</a:t>
                      </a: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3,377</a:t>
                      </a: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4,885</a:t>
                      </a:r>
                    </a:p>
                  </a:txBody>
                  <a:tcPr marL="9525" marT="9525" marB="0" anchor="ctr"/>
                </a:tc>
              </a:tr>
              <a:tr h="2908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Mx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-27,892</a:t>
                      </a:r>
                      <a:endParaRPr lang="en-US" sz="1100" b="0" i="0" u="none" strike="noStrike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-35,985</a:t>
                      </a:r>
                      <a:endParaRPr lang="en-US" sz="11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-45,222</a:t>
                      </a:r>
                      <a:endParaRPr lang="en-US" sz="1100" b="0" i="0" u="none" strike="noStrike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-55,436</a:t>
                      </a:r>
                      <a:endParaRPr lang="en-US" sz="1100" b="0" i="0" u="none" strike="noStrike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-66,882</a:t>
                      </a:r>
                      <a:endParaRPr lang="en-US" sz="1100" b="0" i="0" u="none" strike="noStrike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-79,381</a:t>
                      </a:r>
                      <a:endParaRPr lang="en-US" sz="1100" b="0" i="0" u="none" strike="noStrike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-112,620</a:t>
                      </a: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-113,125</a:t>
                      </a: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-113,310</a:t>
                      </a: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-41,116</a:t>
                      </a: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-80,893</a:t>
                      </a:r>
                    </a:p>
                  </a:txBody>
                  <a:tcPr marL="9525" marT="9525" marB="0" anchor="ctr"/>
                </a:tc>
              </a:tr>
              <a:tr h="2908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My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-6,768</a:t>
                      </a:r>
                      <a:endParaRPr lang="en-US" sz="1100" b="0" i="0" u="none" strike="noStrike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-7,132</a:t>
                      </a:r>
                      <a:endParaRPr lang="en-US" sz="1100" b="0" i="0" u="none" strike="noStrike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-7,439</a:t>
                      </a:r>
                      <a:endParaRPr lang="en-US" sz="1100" b="0" i="0" u="none" strike="noStrike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-7,740</a:t>
                      </a:r>
                      <a:endParaRPr lang="en-US" sz="1100" b="0" i="0" u="none" strike="noStrike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-7,939</a:t>
                      </a:r>
                      <a:endParaRPr lang="en-US" sz="11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-8,070</a:t>
                      </a:r>
                      <a:endParaRPr lang="en-US" sz="11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-8,056</a:t>
                      </a: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-8,027</a:t>
                      </a: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-7,998</a:t>
                      </a: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-7,446</a:t>
                      </a: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-7,988</a:t>
                      </a:r>
                    </a:p>
                  </a:txBody>
                  <a:tcPr marL="9525" marT="9525" marB="0" anchor="ctr"/>
                </a:tc>
              </a:tr>
              <a:tr h="2908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Mz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-177,679</a:t>
                      </a:r>
                      <a:endParaRPr lang="en-US" sz="11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-202,637</a:t>
                      </a:r>
                      <a:endParaRPr lang="en-US" sz="1100" b="0" i="0" u="none" strike="noStrike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-227,558</a:t>
                      </a:r>
                      <a:endParaRPr lang="en-US" sz="11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-253,018</a:t>
                      </a:r>
                      <a:endParaRPr lang="en-US" sz="11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-277,543</a:t>
                      </a:r>
                      <a:endParaRPr lang="en-US" sz="1100" b="0" i="0" u="none" strike="noStrike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-301,607</a:t>
                      </a:r>
                      <a:endParaRPr lang="en-US" sz="11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-354,857</a:t>
                      </a: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-354,174</a:t>
                      </a: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-353,322</a:t>
                      </a: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-218,404</a:t>
                      </a: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-302,941</a:t>
                      </a:r>
                    </a:p>
                  </a:txBody>
                  <a:tcPr marL="9525" marT="9525" marB="0" anchor="ctr"/>
                </a:tc>
              </a:tr>
              <a:tr h="2908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Mtotal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179,982</a:t>
                      </a: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205,931</a:t>
                      </a: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232,127</a:t>
                      </a: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259,136</a:t>
                      </a: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285,598</a:t>
                      </a: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311,982</a:t>
                      </a: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372,386</a:t>
                      </a: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371,889</a:t>
                      </a: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371,133</a:t>
                      </a: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222,366</a:t>
                      </a: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313,657</a:t>
                      </a:r>
                    </a:p>
                  </a:txBody>
                  <a:tcPr marL="9525" marT="9525" marB="0" anchor="ctr"/>
                </a:tc>
              </a:tr>
              <a:tr h="2908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max disp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2.783</a:t>
                      </a:r>
                      <a:endParaRPr lang="en-US" sz="11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3.153</a:t>
                      </a:r>
                      <a:endParaRPr lang="en-US" sz="1100" b="0" i="0" u="none" strike="noStrike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3.523</a:t>
                      </a:r>
                      <a:endParaRPr lang="en-US" sz="1100" b="0" i="0" u="none" strike="noStrike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3.903</a:t>
                      </a:r>
                      <a:endParaRPr lang="en-US" sz="1100" b="0" i="0" u="none" strike="noStrike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4.268</a:t>
                      </a:r>
                      <a:endParaRPr lang="en-US" sz="11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4.624</a:t>
                      </a:r>
                      <a:endParaRPr lang="en-US" sz="11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5.433</a:t>
                      </a:r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5.425</a:t>
                      </a:r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5.411</a:t>
                      </a:r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3.448</a:t>
                      </a:r>
                      <a:endParaRPr lang="en-US" sz="11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4.697</a:t>
                      </a:r>
                      <a:endParaRPr lang="en-US" sz="11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T="9525" marB="0" anchor="ctr"/>
                </a:tc>
              </a:tr>
              <a:tr h="2908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max </a:t>
                      </a:r>
                      <a:r>
                        <a:rPr lang="en-US" sz="1100" u="none" strike="noStrike" dirty="0" smtClean="0">
                          <a:effectLst/>
                        </a:rPr>
                        <a:t>strain*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1,593</a:t>
                      </a:r>
                      <a:endParaRPr lang="en-US" sz="1100" b="0" i="0" u="none" strike="noStrike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1,798</a:t>
                      </a:r>
                      <a:endParaRPr lang="en-US" sz="1100" b="0" i="0" u="none" strike="noStrike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2,001</a:t>
                      </a:r>
                      <a:endParaRPr lang="en-US" sz="1100" b="0" i="0" u="none" strike="noStrike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2,208</a:t>
                      </a:r>
                      <a:endParaRPr lang="en-US" sz="1100" b="0" i="0" u="none" strike="noStrike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2,405</a:t>
                      </a:r>
                      <a:endParaRPr lang="en-US" sz="1100" b="0" i="0" u="none" strike="noStrike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2,595</a:t>
                      </a:r>
                      <a:endParaRPr lang="en-US" sz="11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3,017</a:t>
                      </a:r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3,011</a:t>
                      </a:r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3,002</a:t>
                      </a:r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1,968</a:t>
                      </a:r>
                      <a:endParaRPr lang="en-US" sz="11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2,638</a:t>
                      </a:r>
                      <a:endParaRPr lang="en-US" sz="11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T="9525" marB="0" anchor="ctr"/>
                </a:tc>
              </a:tr>
              <a:tr h="2908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min </a:t>
                      </a:r>
                      <a:r>
                        <a:rPr lang="en-US" sz="1100" u="none" strike="noStrike" dirty="0" smtClean="0">
                          <a:effectLst/>
                        </a:rPr>
                        <a:t>strain*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-1,800</a:t>
                      </a:r>
                      <a:endParaRPr lang="en-US" sz="1100" b="0" i="0" u="none" strike="noStrike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-2,034</a:t>
                      </a:r>
                      <a:endParaRPr lang="en-US" sz="1100" b="0" i="0" u="none" strike="noStrike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-2,268</a:t>
                      </a:r>
                      <a:endParaRPr lang="en-US" sz="1100" b="0" i="0" u="none" strike="noStrike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-2,506</a:t>
                      </a:r>
                      <a:endParaRPr lang="en-US" sz="1100" b="0" i="0" u="none" strike="noStrike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-2,734</a:t>
                      </a:r>
                      <a:endParaRPr lang="en-US" sz="1100" b="0" i="0" u="none" strike="noStrike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-2,955</a:t>
                      </a:r>
                      <a:endParaRPr lang="en-US" sz="11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-3,452</a:t>
                      </a:r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-3,446</a:t>
                      </a:r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-3,436</a:t>
                      </a:r>
                      <a:endParaRPr lang="en-US" sz="1100" b="0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8288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-2,230</a:t>
                      </a:r>
                      <a:endParaRPr lang="en-US" sz="11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-3,007</a:t>
                      </a:r>
                      <a:endParaRPr lang="en-US" sz="11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T="9525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02267" y="5376334"/>
            <a:ext cx="1738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*away from root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8237463" y="2082484"/>
            <a:ext cx="696988" cy="3242734"/>
          </a:xfrm>
          <a:prstGeom prst="roundRect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24246" y="5376334"/>
            <a:ext cx="580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TDC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4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658" y="2567657"/>
            <a:ext cx="7261412" cy="4172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370" y="108681"/>
            <a:ext cx="7886700" cy="731246"/>
          </a:xfrm>
        </p:spPr>
        <p:txBody>
          <a:bodyPr/>
          <a:lstStyle/>
          <a:p>
            <a:r>
              <a:rPr lang="en-US" dirty="0" smtClean="0"/>
              <a:t>1-piece rotor assembly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97694" y="3418997"/>
            <a:ext cx="1490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Fairing (GRP)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68473" y="3301437"/>
            <a:ext cx="1761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Tail cone (GRP)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65824" y="2978271"/>
            <a:ext cx="1519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Hub with tapered bore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94390" y="3486103"/>
            <a:ext cx="1032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Bracket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2366" y="5122168"/>
            <a:ext cx="1188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Main shaft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879" y="887791"/>
            <a:ext cx="1796331" cy="21798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452" y="1144259"/>
            <a:ext cx="2161946" cy="19128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378" y="1061180"/>
            <a:ext cx="2121251" cy="183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02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1502700" y="2658390"/>
            <a:ext cx="5189764" cy="3846144"/>
            <a:chOff x="152010" y="533053"/>
            <a:chExt cx="8340056" cy="618083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r="35225"/>
            <a:stretch/>
          </p:blipFill>
          <p:spPr>
            <a:xfrm>
              <a:off x="152010" y="533053"/>
              <a:ext cx="5698457" cy="6180832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066404" y="728133"/>
              <a:ext cx="4425662" cy="5865259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289"/>
          <a:stretch/>
        </p:blipFill>
        <p:spPr>
          <a:xfrm>
            <a:off x="1584513" y="123763"/>
            <a:ext cx="5026139" cy="35415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90621" y="2289058"/>
            <a:ext cx="1700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 design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90729" y="4947733"/>
            <a:ext cx="1700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1-piece rotor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90918" y="3319503"/>
            <a:ext cx="776087" cy="4840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18284" y="6093439"/>
            <a:ext cx="776087" cy="4840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475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25" y="6462214"/>
            <a:ext cx="6973173" cy="3162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8152" y="3726345"/>
            <a:ext cx="2830293" cy="21698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582" y="94193"/>
            <a:ext cx="6669617" cy="898387"/>
          </a:xfrm>
        </p:spPr>
        <p:txBody>
          <a:bodyPr/>
          <a:lstStyle/>
          <a:p>
            <a:r>
              <a:rPr lang="en-US" dirty="0"/>
              <a:t>Rotor FE Model Assembly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619" y="903654"/>
            <a:ext cx="4618477" cy="5620091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Screws used to attach bracket to hub</a:t>
            </a:r>
          </a:p>
          <a:p>
            <a:pPr lvl="1"/>
            <a:r>
              <a:rPr lang="en-US" dirty="0" smtClean="0"/>
              <a:t>Socket head cap screws, 1 inch diameter by 3 inches long</a:t>
            </a:r>
          </a:p>
          <a:p>
            <a:pPr lvl="1"/>
            <a:r>
              <a:rPr lang="en-US" dirty="0" smtClean="0"/>
              <a:t>Screw head tied to bracket</a:t>
            </a:r>
          </a:p>
          <a:p>
            <a:pPr lvl="1"/>
            <a:r>
              <a:rPr lang="en-US" dirty="0" smtClean="0"/>
              <a:t>Screw threads tied to hub</a:t>
            </a:r>
          </a:p>
          <a:p>
            <a:pPr lvl="1"/>
            <a:r>
              <a:rPr lang="en-US" dirty="0" smtClean="0"/>
              <a:t>Preload force of 15,000 lbs. per screw specified in first step</a:t>
            </a:r>
          </a:p>
          <a:p>
            <a:pPr lvl="2"/>
            <a:r>
              <a:rPr lang="en-US" dirty="0" smtClean="0"/>
              <a:t>Typical value for Grade 2 screws (stainless hardware)</a:t>
            </a:r>
          </a:p>
          <a:p>
            <a:r>
              <a:rPr lang="en-US" dirty="0" smtClean="0"/>
              <a:t>Clearance specified between bracket and hub to preload the rotor</a:t>
            </a:r>
          </a:p>
          <a:p>
            <a:pPr lvl="1"/>
            <a:r>
              <a:rPr lang="en-US" dirty="0" smtClean="0"/>
              <a:t>Set at 0.015 inch</a:t>
            </a:r>
          </a:p>
          <a:p>
            <a:r>
              <a:rPr lang="en-US" dirty="0" smtClean="0"/>
              <a:t>Radial clearance between:</a:t>
            </a:r>
          </a:p>
          <a:p>
            <a:pPr lvl="1"/>
            <a:r>
              <a:rPr lang="en-US" dirty="0" smtClean="0"/>
              <a:t>hub tube and rotor bore: 0.02 inch</a:t>
            </a:r>
          </a:p>
          <a:p>
            <a:pPr lvl="1"/>
            <a:r>
              <a:rPr lang="en-US" dirty="0" smtClean="0"/>
              <a:t>Hub tube and bracket bore: 0.01 inch</a:t>
            </a:r>
          </a:p>
          <a:p>
            <a:r>
              <a:rPr lang="en-US" dirty="0" smtClean="0"/>
              <a:t>Loading on rotor: </a:t>
            </a:r>
          </a:p>
          <a:p>
            <a:pPr lvl="1"/>
            <a:r>
              <a:rPr lang="en-US" dirty="0" smtClean="0"/>
              <a:t>1 blade at TDC pressures, 2 blades at BDC pressures</a:t>
            </a:r>
          </a:p>
          <a:p>
            <a:pPr lvl="1"/>
            <a:r>
              <a:rPr lang="en-US" dirty="0" smtClean="0"/>
              <a:t>2 blades </a:t>
            </a:r>
            <a:r>
              <a:rPr lang="en-US" dirty="0"/>
              <a:t>at TDC pressures, </a:t>
            </a:r>
            <a:r>
              <a:rPr lang="en-US" dirty="0" smtClean="0"/>
              <a:t>1 blade </a:t>
            </a:r>
            <a:r>
              <a:rPr lang="en-US" dirty="0"/>
              <a:t>at BDC pressures</a:t>
            </a:r>
          </a:p>
          <a:p>
            <a:r>
              <a:rPr lang="en-US" dirty="0" smtClean="0"/>
              <a:t>Hub tube inner surface fully restrained</a:t>
            </a:r>
          </a:p>
          <a:p>
            <a:r>
              <a:rPr lang="en-US" dirty="0" smtClean="0"/>
              <a:t>All friction coefficients: 0.15</a:t>
            </a:r>
          </a:p>
          <a:p>
            <a:r>
              <a:rPr lang="en-US" dirty="0"/>
              <a:t>2.6 m/s unsteady pressures applied to </a:t>
            </a:r>
            <a:r>
              <a:rPr lang="en-US" dirty="0" smtClean="0"/>
              <a:t>blade</a:t>
            </a:r>
          </a:p>
          <a:p>
            <a:r>
              <a:rPr lang="en-US" dirty="0" smtClean="0"/>
              <a:t>Materials:</a:t>
            </a:r>
          </a:p>
          <a:p>
            <a:pPr lvl="1"/>
            <a:r>
              <a:rPr lang="en-US" dirty="0" smtClean="0"/>
              <a:t>Ductile iron</a:t>
            </a:r>
          </a:p>
          <a:p>
            <a:pPr lvl="1"/>
            <a:r>
              <a:rPr lang="en-US" dirty="0" smtClean="0"/>
              <a:t>Steel </a:t>
            </a:r>
          </a:p>
          <a:p>
            <a:pPr lvl="1"/>
            <a:r>
              <a:rPr lang="en-US" dirty="0" smtClean="0"/>
              <a:t>Rubber (E = 2.5 </a:t>
            </a:r>
            <a:r>
              <a:rPr lang="en-US" dirty="0" err="1" smtClean="0"/>
              <a:t>ksi</a:t>
            </a:r>
            <a:r>
              <a:rPr lang="en-US" dirty="0" smtClean="0"/>
              <a:t>, lower bound, nu = 0.48)</a:t>
            </a:r>
          </a:p>
          <a:p>
            <a:pPr lvl="1"/>
            <a:r>
              <a:rPr lang="en-US" dirty="0" smtClean="0"/>
              <a:t>Composite material (measured):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63015" y="5896236"/>
            <a:ext cx="1723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Clearance: 0.015 inch</a:t>
            </a:r>
            <a:endParaRPr lang="en-US" sz="1400" b="1" dirty="0"/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7061199" y="5172127"/>
            <a:ext cx="468513" cy="799977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1199" y="10975"/>
            <a:ext cx="1955819" cy="28175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1582" y="2813982"/>
            <a:ext cx="14219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Blade contact with these raised surfaces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8181702" y="1683156"/>
            <a:ext cx="150847" cy="26647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8014136" y="1683155"/>
            <a:ext cx="167566" cy="26647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8014135" y="1949632"/>
            <a:ext cx="167567" cy="937164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595" y="1004095"/>
            <a:ext cx="2374704" cy="231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647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5534" y="1148492"/>
            <a:ext cx="1955819" cy="28175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84839" y="790517"/>
            <a:ext cx="3719254" cy="33033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70" y="135279"/>
            <a:ext cx="8442134" cy="778580"/>
          </a:xfrm>
        </p:spPr>
        <p:txBody>
          <a:bodyPr>
            <a:normAutofit/>
          </a:bodyPr>
          <a:lstStyle/>
          <a:p>
            <a:r>
              <a:rPr lang="en-US" dirty="0"/>
              <a:t>Rotor FE Model Assembly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57634" y="3966054"/>
            <a:ext cx="14219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Blade contact with these raised surfaces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3966037" y="2820673"/>
            <a:ext cx="150847" cy="26647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3798471" y="2820672"/>
            <a:ext cx="167566" cy="26647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3798470" y="3087149"/>
            <a:ext cx="167567" cy="937164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7608815" y="1612213"/>
            <a:ext cx="744344" cy="55214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050877" y="1117847"/>
            <a:ext cx="964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Tied contact</a:t>
            </a:r>
          </a:p>
        </p:txBody>
      </p:sp>
      <p:sp>
        <p:nvSpPr>
          <p:cNvPr id="14" name="Content Placeholder 4"/>
          <p:cNvSpPr txBox="1">
            <a:spLocks/>
          </p:cNvSpPr>
          <p:nvPr/>
        </p:nvSpPr>
        <p:spPr>
          <a:xfrm>
            <a:off x="177048" y="1323278"/>
            <a:ext cx="2766089" cy="510946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Bracket contact with hub at screw locations </a:t>
            </a:r>
          </a:p>
          <a:p>
            <a:r>
              <a:rPr lang="en-US" dirty="0" smtClean="0"/>
              <a:t>Blade contact with bracket and hub raised surfaces </a:t>
            </a:r>
          </a:p>
          <a:p>
            <a:r>
              <a:rPr lang="en-US" dirty="0" smtClean="0"/>
              <a:t>Blade contact with LE rubber</a:t>
            </a:r>
          </a:p>
          <a:p>
            <a:pPr lvl="1"/>
            <a:r>
              <a:rPr lang="en-US" dirty="0" smtClean="0"/>
              <a:t>E</a:t>
            </a:r>
            <a:r>
              <a:rPr lang="en-US" baseline="-25000" dirty="0" smtClean="0"/>
              <a:t>rubber</a:t>
            </a:r>
            <a:r>
              <a:rPr lang="en-US" dirty="0" smtClean="0"/>
              <a:t> = 2.5 ksi </a:t>
            </a:r>
          </a:p>
          <a:p>
            <a:pPr lvl="2"/>
            <a:r>
              <a:rPr lang="en-US" dirty="0" smtClean="0"/>
              <a:t>Lower bound</a:t>
            </a:r>
          </a:p>
          <a:p>
            <a:pPr lvl="1"/>
            <a:r>
              <a:rPr lang="en-US" dirty="0" smtClean="0"/>
              <a:t>nu</a:t>
            </a:r>
            <a:r>
              <a:rPr lang="en-US" baseline="-25000" dirty="0" smtClean="0"/>
              <a:t>rubber</a:t>
            </a:r>
            <a:r>
              <a:rPr lang="en-US" dirty="0" smtClean="0"/>
              <a:t> = 0.48</a:t>
            </a:r>
          </a:p>
          <a:p>
            <a:r>
              <a:rPr lang="en-US" dirty="0" smtClean="0"/>
              <a:t>Hub pocket contact with LE rubber</a:t>
            </a:r>
          </a:p>
          <a:p>
            <a:r>
              <a:rPr lang="en-US" dirty="0" smtClean="0"/>
              <a:t>Blade bore contact with hub tube </a:t>
            </a:r>
          </a:p>
          <a:p>
            <a:pPr lvl="1"/>
            <a:r>
              <a:rPr lang="en-US" dirty="0" smtClean="0"/>
              <a:t>Line-to-line fit</a:t>
            </a:r>
          </a:p>
          <a:p>
            <a:r>
              <a:rPr lang="en-US" dirty="0" smtClean="0"/>
              <a:t>Bracket bore contact with hub tube</a:t>
            </a:r>
          </a:p>
          <a:p>
            <a:pPr lvl="1"/>
            <a:r>
              <a:rPr lang="en-US" dirty="0" smtClean="0"/>
              <a:t>0.01 inch radial clearance</a:t>
            </a:r>
          </a:p>
          <a:p>
            <a:r>
              <a:rPr lang="en-US" dirty="0" smtClean="0"/>
              <a:t>Bracket contact with end face of LE rubber</a:t>
            </a:r>
          </a:p>
          <a:p>
            <a:r>
              <a:rPr lang="en-US" dirty="0" smtClean="0"/>
              <a:t>All friction coefficients  = 0.15</a:t>
            </a:r>
          </a:p>
          <a:p>
            <a:r>
              <a:rPr lang="en-US" dirty="0" smtClean="0"/>
              <a:t>Hub bore fully restrained</a:t>
            </a:r>
          </a:p>
          <a:p>
            <a:r>
              <a:rPr lang="en-US" dirty="0" smtClean="0"/>
              <a:t>2.6 m/s unsteady pressures applied to blade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3743" y="4297816"/>
            <a:ext cx="2374704" cy="2312943"/>
          </a:xfrm>
          <a:prstGeom prst="rect">
            <a:avLst/>
          </a:prstGeom>
        </p:spPr>
      </p:pic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3A8D-0397-406A-A00F-E2FCA91FEF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02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35216" y="229482"/>
            <a:ext cx="7886700" cy="61843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Principal strains in rotor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3A8D-0397-406A-A00F-E2FCA91FEF4D}" type="slidenum">
              <a:rPr lang="en-US" smtClean="0"/>
              <a:t>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20" y="2605321"/>
            <a:ext cx="4332802" cy="40228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29341" y="2750234"/>
            <a:ext cx="2224558" cy="19420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33716" y="2817185"/>
            <a:ext cx="4448101" cy="38110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55097" y="2866144"/>
            <a:ext cx="2139355" cy="19060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38468" y="4429691"/>
            <a:ext cx="2005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Pressure side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08004" y="5956440"/>
            <a:ext cx="2005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Suction side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618" y="1006474"/>
            <a:ext cx="1514286" cy="21523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48230" y="674236"/>
            <a:ext cx="1523810" cy="21047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40403" y="4538028"/>
            <a:ext cx="2005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Suction side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301547" y="5971363"/>
            <a:ext cx="2005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Pressure side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304313" y="1726617"/>
            <a:ext cx="2190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Max principal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562344" y="1752716"/>
            <a:ext cx="2190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Min principal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5509" y="1056078"/>
            <a:ext cx="902032" cy="302535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407541" y="3442447"/>
            <a:ext cx="13316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3,570 </a:t>
            </a:r>
            <a:r>
              <a:rPr lang="el-GR" sz="1200" b="1" dirty="0" smtClean="0">
                <a:latin typeface="Calibri" panose="020F0502020204030204" pitchFamily="34" charset="0"/>
              </a:rPr>
              <a:t>με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419465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63" y="142491"/>
            <a:ext cx="7886700" cy="1325563"/>
          </a:xfrm>
        </p:spPr>
        <p:txBody>
          <a:bodyPr/>
          <a:lstStyle/>
          <a:p>
            <a:r>
              <a:rPr lang="en-US" dirty="0" smtClean="0"/>
              <a:t>Stresses in hub and bracket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3A8D-0397-406A-A00F-E2FCA91FEF4D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447" y="1690689"/>
            <a:ext cx="3624731" cy="34993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0682" y="2113109"/>
            <a:ext cx="3368765" cy="32995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763" y="1564163"/>
            <a:ext cx="1542857" cy="18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55093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_4_3_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3.potx" id="{24BEC9AB-497E-4713-BA62-4F5339BEE18F}" vid="{AB307DFA-F4EF-4B5C-8CD8-4A92BF95CF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default_4_3_w_page_numbers</Template>
  <TotalTime>3026</TotalTime>
  <Words>601</Words>
  <Application>Microsoft Office PowerPoint</Application>
  <PresentationFormat>On-screen Show (4:3)</PresentationFormat>
  <Paragraphs>225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default_4_3_theme</vt:lpstr>
      <vt:lpstr>Initial FE Model</vt:lpstr>
      <vt:lpstr>Initial FEA: single full scale blade, “steady” CFD analysis</vt:lpstr>
      <vt:lpstr>Interpolated FE data</vt:lpstr>
      <vt:lpstr>1-piece rotor assembly</vt:lpstr>
      <vt:lpstr>PowerPoint Presentation</vt:lpstr>
      <vt:lpstr>Rotor FE Model Assembly</vt:lpstr>
      <vt:lpstr>Rotor FE Model Assembly</vt:lpstr>
      <vt:lpstr>Principal strains in rotor</vt:lpstr>
      <vt:lpstr>Stresses in hub and bracket</vt:lpstr>
    </vt:vector>
  </TitlesOfParts>
  <Company>Applied Research Lab - PSU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Dennis Wess</dc:creator>
  <cp:lastModifiedBy>Dennis Wess</cp:lastModifiedBy>
  <cp:revision>17</cp:revision>
  <dcterms:created xsi:type="dcterms:W3CDTF">2018-01-08T21:17:35Z</dcterms:created>
  <dcterms:modified xsi:type="dcterms:W3CDTF">2018-01-12T13:29:10Z</dcterms:modified>
</cp:coreProperties>
</file>